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7104050" cy="102346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7:notes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8:notes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 txBox="1"/>
          <p:nvPr>
            <p:ph idx="1" type="body"/>
          </p:nvPr>
        </p:nvSpPr>
        <p:spPr>
          <a:xfrm>
            <a:off x="710400" y="4861425"/>
            <a:ext cx="5683225" cy="46055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9:notes"/>
          <p:cNvSpPr/>
          <p:nvPr>
            <p:ph idx="2" type="sldImg"/>
          </p:nvPr>
        </p:nvSpPr>
        <p:spPr>
          <a:xfrm>
            <a:off x="1184225" y="767575"/>
            <a:ext cx="4736250" cy="3837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showMasterSp="0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showMasterSp="0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showMasterSp="0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showMasterSp="0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showMasterSp="0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showMasterSp="0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showMasterSp="0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showMasterSp="0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showMasterSp="0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showMasterSp="0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jpg"/><Relationship Id="rId4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7.jpg"/><Relationship Id="rId5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Relationship Id="rId4" Type="http://schemas.openxmlformats.org/officeDocument/2006/relationships/image" Target="../media/image16.jpg"/><Relationship Id="rId5" Type="http://schemas.openxmlformats.org/officeDocument/2006/relationships/image" Target="../media/image14.jpg"/><Relationship Id="rId6" Type="http://schemas.openxmlformats.org/officeDocument/2006/relationships/image" Target="../media/image11.jpg"/><Relationship Id="rId7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10.jpg"/><Relationship Id="rId5" Type="http://schemas.openxmlformats.org/officeDocument/2006/relationships/image" Target="../media/image15.jpg"/><Relationship Id="rId6" Type="http://schemas.openxmlformats.org/officeDocument/2006/relationships/image" Target="../media/image6.jpg"/><Relationship Id="rId7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g"/><Relationship Id="rId4" Type="http://schemas.openxmlformats.org/officeDocument/2006/relationships/image" Target="../media/image2.jpg"/><Relationship Id="rId5" Type="http://schemas.openxmlformats.org/officeDocument/2006/relationships/image" Target="../media/image30.png"/><Relationship Id="rId6" Type="http://schemas.openxmlformats.org/officeDocument/2006/relationships/image" Target="../media/image1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jpg"/><Relationship Id="rId4" Type="http://schemas.openxmlformats.org/officeDocument/2006/relationships/image" Target="../media/image23.jpg"/><Relationship Id="rId5" Type="http://schemas.openxmlformats.org/officeDocument/2006/relationships/image" Target="../media/image20.jpg"/><Relationship Id="rId6" Type="http://schemas.openxmlformats.org/officeDocument/2006/relationships/image" Target="../media/image3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jpg"/><Relationship Id="rId4" Type="http://schemas.openxmlformats.org/officeDocument/2006/relationships/image" Target="../media/image29.jpg"/><Relationship Id="rId5" Type="http://schemas.openxmlformats.org/officeDocument/2006/relationships/image" Target="../media/image22.jpg"/><Relationship Id="rId6" Type="http://schemas.openxmlformats.org/officeDocument/2006/relationships/image" Target="../media/image2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www.salentu.com/public/Localita/PR17cartina_lecce.jpg" id="84" name="Google Shape;8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07661" y="306197"/>
            <a:ext cx="2880359" cy="320039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590297" y="475235"/>
            <a:ext cx="8315097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6000" u="none" cap="none" strike="noStrike">
                <a:solidFill>
                  <a:srgbClr val="FEFEFE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viaggio con Ondina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6000" u="none" cap="none" strike="noStrike">
                <a:solidFill>
                  <a:srgbClr val="FEFEFE"/>
                </a:solidFill>
                <a:latin typeface="Comic Sans MS"/>
                <a:ea typeface="Comic Sans MS"/>
                <a:cs typeface="Comic Sans MS"/>
                <a:sym typeface="Comic Sans MS"/>
              </a:rPr>
              <a:t> nei mari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6000" u="none" cap="none" strike="noStrike">
                <a:solidFill>
                  <a:srgbClr val="FEFEFE"/>
                </a:solidFill>
                <a:latin typeface="Comic Sans MS"/>
                <a:ea typeface="Comic Sans MS"/>
                <a:cs typeface="Comic Sans MS"/>
                <a:sym typeface="Comic Sans MS"/>
              </a:rPr>
              <a:t>del Salento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8236636" y="5791201"/>
            <a:ext cx="375138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20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Rizzo Davide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VB a.s. 2020/2021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I.C. Giovanni Paolo II - Roma</a:t>
            </a:r>
            <a:endParaRPr b="0" i="1" sz="18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2430"/>
            <a:ext cx="5287108" cy="3328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56543" y="3732136"/>
            <a:ext cx="5535457" cy="311217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/>
          <p:nvPr/>
        </p:nvSpPr>
        <p:spPr>
          <a:xfrm>
            <a:off x="5474675" y="1435569"/>
            <a:ext cx="6131168" cy="1415447"/>
          </a:xfrm>
          <a:prstGeom prst="wedgeEllipseCallout">
            <a:avLst>
              <a:gd fmla="val 24703" name="adj1"/>
              <a:gd fmla="val 99120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Wowww… </a:t>
            </a:r>
            <a:endParaRPr b="1" i="0" sz="18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Ciao Ondina che bello incontrarti nel mare del Salento.</a:t>
            </a:r>
            <a:endParaRPr b="0" i="0" sz="18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conosci queste zone?</a:t>
            </a:r>
            <a:endParaRPr b="0" i="0" sz="18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916567" y="3732136"/>
            <a:ext cx="4103077" cy="984738"/>
          </a:xfrm>
          <a:prstGeom prst="wedgeEllipseCallout">
            <a:avLst>
              <a:gd fmla="val 15366" name="adj1"/>
              <a:gd fmla="val -89881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No, ma mi piacerebbe scoprirne tutti i segreti!</a:t>
            </a:r>
            <a:endParaRPr b="0" i="0" sz="18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2968106" y="5512520"/>
            <a:ext cx="3329350" cy="811534"/>
          </a:xfrm>
          <a:prstGeom prst="wedgeEllipseCallout">
            <a:avLst>
              <a:gd fmla="val 56747" name="adj1"/>
              <a:gd fmla="val -64199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…e allora seguimi…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2300"/>
            <a:ext cx="3538071" cy="2227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84429" y="129805"/>
            <a:ext cx="4710001" cy="6657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94431" y="4596777"/>
            <a:ext cx="3997569" cy="2247538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/>
          <p:nvPr/>
        </p:nvSpPr>
        <p:spPr>
          <a:xfrm>
            <a:off x="8327209" y="2450123"/>
            <a:ext cx="3810001" cy="1629508"/>
          </a:xfrm>
          <a:prstGeom prst="wedgeEllipseCallout">
            <a:avLst>
              <a:gd fmla="val 7780" name="adj1"/>
              <a:gd fmla="val 77515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…ti farò visitare le coste del </a:t>
            </a:r>
            <a:r>
              <a:rPr b="1" i="0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Salento</a:t>
            </a:r>
            <a:r>
              <a:rPr b="0" i="0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0" i="0" sz="1800" u="none" cap="none" strike="noStrike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dove la natura viene rispettata e preservata dall’uomo!!!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-1"/>
            <a:ext cx="4285321" cy="493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60763" y="1305716"/>
            <a:ext cx="1190601" cy="10974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usercontent.one/wp/www.ilmegliodipuglia.it/wp-content/uploads/2020/06/parco-rauccio-1.jpg" id="110" name="Google Shape;11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984" y="4935415"/>
            <a:ext cx="4876800" cy="1790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ssuna descrizione della foto disponibile." id="111" name="Google Shape;11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72931" y="4295565"/>
            <a:ext cx="3705873" cy="25400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ssuna descrizione della foto disponibile." id="112" name="Google Shape;112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274951" y="4234104"/>
            <a:ext cx="2662989" cy="266299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6"/>
          <p:cNvSpPr txBox="1"/>
          <p:nvPr/>
        </p:nvSpPr>
        <p:spPr>
          <a:xfrm>
            <a:off x="4350607" y="138922"/>
            <a:ext cx="807585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it-IT" sz="2300" u="none" cap="none" strike="noStrik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Prima tappa: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3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parco naturale regionale «Bosco e Paludi di Rauccio» </a:t>
            </a:r>
            <a:endParaRPr b="1" sz="23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4539287" y="2403198"/>
            <a:ext cx="6468684" cy="1830906"/>
          </a:xfrm>
          <a:prstGeom prst="wedgeRectCallout">
            <a:avLst>
              <a:gd fmla="val 65918" name="adj1"/>
              <a:gd fmla="val -42863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 </a:t>
            </a:r>
            <a:r>
              <a:rPr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Il parco si estende lungo il litorale adriatico a nord di Lecce, compreso tra le torri costiere «</a:t>
            </a:r>
            <a:r>
              <a:rPr b="1"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Rinalda</a:t>
            </a:r>
            <a:r>
              <a:rPr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» e «</a:t>
            </a:r>
            <a:r>
              <a:rPr b="1"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Chianca</a:t>
            </a:r>
            <a:r>
              <a:rPr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».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Nel Parco di Rauccio sono presenti, tra pesci, anfibi, rettili, uccelli e mammiferi, circa 180 specie di cui alcune minacciate o in pericolo di estinzione.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 flora è particolarmente ricca per la presenza di diversi habitat. Alcune piante sono ritenute a rischio di estinzione in Italia.</a:t>
            </a:r>
            <a:endParaRPr sz="16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6013480" y="1268198"/>
            <a:ext cx="5691553" cy="863102"/>
          </a:xfrm>
          <a:prstGeom prst="wedgeRectCallout">
            <a:avLst>
              <a:gd fmla="val 55941" name="adj1"/>
              <a:gd fmla="val -46729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Vedi che posto meraviglio è questo?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Ci vengo ogni estate e quando mi tuffo nuoto in mezzo a tanti pesci!!!</a:t>
            </a:r>
            <a:endParaRPr sz="18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570884" cy="3962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1500" y="1065060"/>
            <a:ext cx="1146486" cy="10568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5.googleusercontent.com/2laVjuDL8abIhkB3RmZtEQI5Leacr9Mzy5Cuthvjaugbp3meTb2wA7gsCqPGmX4ioBG-CsqZ4IzgOXMa5hUbNUTts-zzAbpzIx2-vpopDdoNHp2Lhlz60J8BzJcvxwOenEvsqv5IncA" id="122" name="Google Shape;12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3322" y="4051300"/>
            <a:ext cx="4086956" cy="27246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4.googleusercontent.com/aITe_yM8nhkIj9DnDAHstQqVDRm1UF1tKMZProJoTRxvx6J1i6Aukxf_S2VTOuRP9_eb7S3NqYh3azIyegMazDODzI8zq4L6QerN970pH_PaX_zsizjabCa7iF_I3lxM-X2lVpFMHpU" id="123" name="Google Shape;123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79864" y="3751642"/>
            <a:ext cx="2459736" cy="31063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ssuna descrizione della foto disponibile." id="124" name="Google Shape;124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04315" y="3962261"/>
            <a:ext cx="4220512" cy="281367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7"/>
          <p:cNvSpPr/>
          <p:nvPr/>
        </p:nvSpPr>
        <p:spPr>
          <a:xfrm>
            <a:off x="4904315" y="1699846"/>
            <a:ext cx="5905417" cy="1871709"/>
          </a:xfrm>
          <a:prstGeom prst="wedgeRectCallout">
            <a:avLst>
              <a:gd fmla="val 65355" name="adj1"/>
              <a:gd fmla="val -38210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E’ l’ultimo tratto superstite delle vaste paludi costiere che un tempo caratterizzavano il litorale da Brindisi ad Otranto.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Il paesaggio è costituito da dune, area palustre, canali di bonifica, bosco misto e macchia mediterranea.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L'Oasi WWF le Cesine si trova lungo una delle principali rotte migratorie e ospita numerosissimi uccelli acquatici.</a:t>
            </a:r>
            <a:endParaRPr sz="16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6" name="Google Shape;126;p17"/>
          <p:cNvSpPr/>
          <p:nvPr/>
        </p:nvSpPr>
        <p:spPr>
          <a:xfrm>
            <a:off x="5216770" y="462232"/>
            <a:ext cx="6002215" cy="737418"/>
          </a:xfrm>
          <a:prstGeom prst="wedgeRectCallout">
            <a:avLst>
              <a:gd fmla="val 61114" name="adj1"/>
              <a:gd fmla="val -56731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Eccoci giunti ora alla Riserva naturale del WWF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2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«Le cesine»</a:t>
            </a:r>
            <a:endParaRPr b="1" sz="22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wips.plug.it/cips/initalia.virgilio.it/cms/2020/07/caretta-caretta.jpg" id="131" name="Google Shape;13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089" y="664908"/>
            <a:ext cx="4316683" cy="24616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leccesette.it/xresize.php,qsrc=,hwww.leccesette.it,_archivio,_img_archivio12722016183435.jpg,aw=1000,aq=100.pagespeed.ic.CKt3IDkSJe.webp" id="132" name="Google Shape;13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9947" y="3608042"/>
            <a:ext cx="5397272" cy="28335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ca-monaca-frigole-1-e1579978336400-499x367.png (499×367)" id="133" name="Google Shape;13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3885672"/>
            <a:ext cx="4172637" cy="29723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arago-pesce-mare.jpg (800×450)" id="134" name="Google Shape;13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25677" y="839194"/>
            <a:ext cx="4866324" cy="265121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8"/>
          <p:cNvSpPr txBox="1"/>
          <p:nvPr/>
        </p:nvSpPr>
        <p:spPr>
          <a:xfrm>
            <a:off x="1113121" y="18577"/>
            <a:ext cx="94642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Nuotando nel mare del Salento si possono…</a:t>
            </a:r>
            <a:endParaRPr sz="36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91089" y="3116138"/>
            <a:ext cx="476663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…incontrare tartarughe </a:t>
            </a:r>
            <a:r>
              <a:rPr b="1" i="1"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Caretta</a:t>
            </a:r>
            <a:r>
              <a:rPr b="1"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Caretta</a:t>
            </a: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che nidificano sulle sue spiagge</a:t>
            </a:r>
            <a:endParaRPr sz="18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6585465" y="6376342"/>
            <a:ext cx="57443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…ammirare splendidi delfini che saltano nell’acqua…</a:t>
            </a:r>
            <a:endParaRPr/>
          </a:p>
        </p:txBody>
      </p:sp>
      <p:sp>
        <p:nvSpPr>
          <p:cNvPr id="138" name="Google Shape;138;p18"/>
          <p:cNvSpPr txBox="1"/>
          <p:nvPr/>
        </p:nvSpPr>
        <p:spPr>
          <a:xfrm>
            <a:off x="4172637" y="4902465"/>
            <a:ext cx="186143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…avvistare rari esemplari di </a:t>
            </a:r>
            <a:r>
              <a:rPr b="1"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foca monaca</a:t>
            </a:r>
            <a:endParaRPr b="1" sz="18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5845253" y="1434047"/>
            <a:ext cx="148042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…incrociare</a:t>
            </a:r>
            <a:endParaRPr sz="18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banchi di </a:t>
            </a:r>
            <a:r>
              <a:rPr b="1"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Saraghi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9"/>
          <p:cNvPicPr preferRelativeResize="0"/>
          <p:nvPr/>
        </p:nvPicPr>
        <p:blipFill rotWithShape="1">
          <a:blip r:embed="rId3">
            <a:alphaModFix/>
          </a:blip>
          <a:srcRect b="0" l="6631" r="0" t="0"/>
          <a:stretch/>
        </p:blipFill>
        <p:spPr>
          <a:xfrm>
            <a:off x="1" y="0"/>
            <a:ext cx="4194868" cy="4103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4437" y="1414593"/>
            <a:ext cx="1075955" cy="991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&quot;Pesca sostenibile nelle Aree Marine Protette&quot;, un seminario a Porto Cesareo - Corriere Salentino" id="146" name="Google Shape;14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60830" y="3568683"/>
            <a:ext cx="5709139" cy="32893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welcomelecce.net/uploads/1/6/9/6/16968562/s214538563366951255_p31_i14_w942.jpeg" id="147" name="Google Shape;14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6274" y="4103077"/>
            <a:ext cx="4609481" cy="275492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9"/>
          <p:cNvSpPr txBox="1"/>
          <p:nvPr/>
        </p:nvSpPr>
        <p:spPr>
          <a:xfrm>
            <a:off x="4423267" y="2183688"/>
            <a:ext cx="734670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Oasi blu  «</a:t>
            </a:r>
            <a:r>
              <a:rPr b="1" lang="it-IT" sz="2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Porto Selvaggio</a:t>
            </a:r>
            <a:r>
              <a:rPr lang="it-IT" sz="2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Oasi blu «</a:t>
            </a:r>
            <a:r>
              <a:rPr b="1" lang="it-IT" sz="2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Secche di Ugento</a:t>
            </a:r>
            <a:r>
              <a:rPr lang="it-IT" sz="2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»</a:t>
            </a:r>
            <a:r>
              <a:rPr lang="it-IT" sz="2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</p:txBody>
      </p:sp>
      <p:sp>
        <p:nvSpPr>
          <p:cNvPr id="149" name="Google Shape;149;p19"/>
          <p:cNvSpPr/>
          <p:nvPr/>
        </p:nvSpPr>
        <p:spPr>
          <a:xfrm>
            <a:off x="4806461" y="286810"/>
            <a:ext cx="6377353" cy="1541622"/>
          </a:xfrm>
          <a:prstGeom prst="wedgeRectCallout">
            <a:avLst>
              <a:gd fmla="val 61017" name="adj1"/>
              <a:gd fmla="val -44653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…</a:t>
            </a:r>
            <a:r>
              <a:rPr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oltre alle riserve, nel Salento sono state costituite delle </a:t>
            </a:r>
            <a:r>
              <a:rPr i="1"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aree marine protette </a:t>
            </a:r>
            <a:r>
              <a:rPr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dove viene praticata la pesca sostenibile per lasciare abbastanza pesce nel mare.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186076" cy="3993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22" y="3084889"/>
            <a:ext cx="906943" cy="836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51076" y="4070893"/>
            <a:ext cx="4545387" cy="25517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repstatic.it/content/contenthub/img/2020/10/15/183441500-5a9ec244-5aef-4c91-92bd-156021599c26.jpg" id="157" name="Google Shape;15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22" y="3993407"/>
            <a:ext cx="6792250" cy="277080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0"/>
          <p:cNvSpPr/>
          <p:nvPr/>
        </p:nvSpPr>
        <p:spPr>
          <a:xfrm>
            <a:off x="3339884" y="849733"/>
            <a:ext cx="8559040" cy="2106373"/>
          </a:xfrm>
          <a:prstGeom prst="wedgeRectCallout">
            <a:avLst>
              <a:gd fmla="val 40745" name="adj1"/>
              <a:gd fmla="val -64672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Nel Salento sappiamo che il mare non è una risorsa infinita.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questo i pescatori di </a:t>
            </a:r>
            <a:r>
              <a:rPr b="1"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Porto Cesareo </a:t>
            </a:r>
            <a:r>
              <a:rPr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hanno pensato di vendere lo </a:t>
            </a:r>
            <a:r>
              <a:rPr b="1"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Zerro</a:t>
            </a:r>
            <a:r>
              <a:rPr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(</a:t>
            </a:r>
            <a:r>
              <a:rPr i="1"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un piccolo pesce che finisce accidentalmente nelle reti</a:t>
            </a:r>
            <a:r>
              <a:rPr lang="it-IT" sz="24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) in modo da preservare le altre specie più richieste e a rischio.</a:t>
            </a:r>
            <a:endParaRPr sz="24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"/>
            <a:ext cx="7252679" cy="4079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14338" y="3688478"/>
            <a:ext cx="2977662" cy="3169521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1"/>
          <p:cNvSpPr/>
          <p:nvPr/>
        </p:nvSpPr>
        <p:spPr>
          <a:xfrm>
            <a:off x="7936523" y="304799"/>
            <a:ext cx="4114800" cy="1735016"/>
          </a:xfrm>
          <a:prstGeom prst="wedgeEllipseCallout">
            <a:avLst>
              <a:gd fmla="val -63130" name="adj1"/>
              <a:gd fmla="val -6907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Ondina… ecco un piccolo assaggio delle meraviglie del Salento e del rispetto che abbiamo del mare e dei suoi abitanti.</a:t>
            </a:r>
            <a:endParaRPr/>
          </a:p>
        </p:txBody>
      </p:sp>
      <p:sp>
        <p:nvSpPr>
          <p:cNvPr id="166" name="Google Shape;166;p21"/>
          <p:cNvSpPr/>
          <p:nvPr/>
        </p:nvSpPr>
        <p:spPr>
          <a:xfrm>
            <a:off x="2555631" y="4364700"/>
            <a:ext cx="5474678" cy="2036101"/>
          </a:xfrm>
          <a:prstGeom prst="wedgeEllipseCallout">
            <a:avLst>
              <a:gd fmla="val 67324" name="adj1"/>
              <a:gd fmla="val -34205" name="adj2"/>
            </a:avLst>
          </a:prstGeom>
          <a:solidFill>
            <a:srgbClr val="0094C4"/>
          </a:solidFill>
          <a:ln cap="flat" cmpd="sng" w="12700">
            <a:solidFill>
              <a:srgbClr val="F6F9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Grazie Davide… </a:t>
            </a:r>
            <a:endParaRPr sz="180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un parco, una riserva, un oasi devono rimanere intatte per essere ammirate nel tempo… …</a:t>
            </a:r>
            <a:r>
              <a:rPr i="1"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sostenute amorevolmente</a:t>
            </a:r>
            <a:r>
              <a:rPr lang="it-IT" sz="1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come il sole in questo tramonto…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