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Merriweather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Merriweather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erriweather-italic.fntdata"/><Relationship Id="rId14" Type="http://schemas.openxmlformats.org/officeDocument/2006/relationships/font" Target="fonts/Merriweather-bold.fntdata"/><Relationship Id="rId16" Type="http://schemas.openxmlformats.org/officeDocument/2006/relationships/font" Target="fonts/Merriweather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d28d2db89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d28d2db89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de213c5d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de213c5d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de213c5df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de213c5d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cde213c5d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cde213c5d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de213c5d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de213c5d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de213c5df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de213c5df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234625" y="210700"/>
            <a:ext cx="4972200" cy="13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7200">
                <a:highlight>
                  <a:srgbClr val="00FFFF"/>
                </a:highlight>
              </a:rPr>
              <a:t>L’OCEANO</a:t>
            </a:r>
            <a:endParaRPr sz="7200">
              <a:highlight>
                <a:srgbClr val="00FFFF"/>
              </a:highlight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460425" y="1883875"/>
            <a:ext cx="4111500" cy="287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425" y="1914867"/>
            <a:ext cx="4387625" cy="2925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8050" y="1908425"/>
            <a:ext cx="4295951" cy="285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0" y="0"/>
            <a:ext cx="3978600" cy="61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0000"/>
                </a:solidFill>
              </a:rPr>
              <a:t>   </a:t>
            </a:r>
            <a:r>
              <a:rPr lang="it">
                <a:solidFill>
                  <a:srgbClr val="FF0000"/>
                </a:solidFill>
              </a:rPr>
              <a:t>VIETATO</a:t>
            </a:r>
            <a:r>
              <a:rPr lang="it">
                <a:solidFill>
                  <a:srgbClr val="FF0000"/>
                </a:solidFill>
              </a:rPr>
              <a:t> INQUINARE  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0" y="545400"/>
            <a:ext cx="3842100" cy="45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000000"/>
                </a:solidFill>
              </a:rPr>
              <a:t>L’inquinamento sta diventando un problema serio,non solo per la nostra salute,ma soprattutto per quella del nostro pianeta.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000000"/>
                </a:solidFill>
              </a:rPr>
              <a:t>Ma quali sono le cause dell’inquinamento?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000000"/>
                </a:solidFill>
              </a:rPr>
              <a:t>Una delle cause è la perdita di tante specie marine,ed è a causa dell’inquinamento che molti animali si sono estinti.Tra le fonti principali di inquinamento idrico c’è il pertrolio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 sz="1700">
                <a:solidFill>
                  <a:srgbClr val="000000"/>
                </a:solidFill>
              </a:rPr>
              <a:t>la seconda immagine è perfetta tutti i mari e gli oceani devono essere cosi e serve l’aiuto di tutti</a:t>
            </a:r>
            <a:endParaRPr sz="17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1700" y="0"/>
            <a:ext cx="5252299" cy="292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1700" y="3024125"/>
            <a:ext cx="5355100" cy="195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94000"/>
            <a:ext cx="8520600" cy="68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                        </a:t>
            </a:r>
            <a:r>
              <a:rPr lang="it">
                <a:solidFill>
                  <a:srgbClr val="00FF00"/>
                </a:solidFill>
              </a:rPr>
              <a:t>   LA PESCA SOSTENIBILE</a:t>
            </a:r>
            <a:endParaRPr>
              <a:solidFill>
                <a:srgbClr val="00FF00"/>
              </a:solidFill>
            </a:endParaRPr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190825" y="940075"/>
            <a:ext cx="8520600" cy="89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it" sz="1560"/>
              <a:t>La pesca sostenibile significa lasciare nei mari abbastanza,habitat e assicurarsi che le persone che dipendono dall’economia della pesca possano mantenere i loro mezzi di sussistenza.</a:t>
            </a:r>
            <a:endParaRPr sz="156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rPr lang="it" sz="1560">
                <a:solidFill>
                  <a:srgbClr val="000000"/>
                </a:solidFill>
              </a:rPr>
              <a:t> </a:t>
            </a:r>
            <a:endParaRPr sz="1560">
              <a:solidFill>
                <a:srgbClr val="000000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000950"/>
            <a:ext cx="8457775" cy="3142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-34350" y="0"/>
            <a:ext cx="9212700" cy="116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rgbClr val="FF00FF"/>
                </a:solidFill>
              </a:rPr>
              <a:t>I TRE PRINCIPI FONDAMENTALI PER LA CERTIFICAZIONE DI UNA PESCA SOSTENIBILE</a:t>
            </a:r>
            <a:endParaRPr sz="2300">
              <a:solidFill>
                <a:srgbClr val="FF00FF"/>
              </a:solidFill>
            </a:endParaRPr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771">
                <a:solidFill>
                  <a:srgbClr val="004A8F"/>
                </a:solidFill>
                <a:highlight>
                  <a:srgbClr val="FEFEFE"/>
                </a:highlight>
              </a:rPr>
              <a:t>1</a:t>
            </a:r>
            <a:r>
              <a:rPr b="1" lang="it" sz="2800">
                <a:solidFill>
                  <a:srgbClr val="004A8F"/>
                </a:solidFill>
                <a:highlight>
                  <a:srgbClr val="FEFEFE"/>
                </a:highlight>
              </a:rPr>
              <a:t> Stock ittici sostenibili</a:t>
            </a:r>
            <a:br>
              <a:rPr b="1" lang="it" sz="2800">
                <a:solidFill>
                  <a:srgbClr val="004A8F"/>
                </a:solidFill>
                <a:highlight>
                  <a:srgbClr val="FEFEFE"/>
                </a:highlight>
              </a:rPr>
            </a:br>
            <a:r>
              <a:rPr lang="it" sz="2800">
                <a:solidFill>
                  <a:srgbClr val="0A0A0A"/>
                </a:solidFill>
                <a:highlight>
                  <a:srgbClr val="FEFEFE"/>
                </a:highlight>
              </a:rPr>
              <a:t>Rimane abbastanza pesce nell'oceano? La pesca deve essere ad un livello tale da garantire che possa continuare per sempre e che la popolazione ittica possa rimanere produttiva e in salute.</a:t>
            </a:r>
            <a:endParaRPr sz="3498">
              <a:solidFill>
                <a:srgbClr val="0A0A0A"/>
              </a:solidFill>
              <a:highlight>
                <a:srgbClr val="FEFEFE"/>
              </a:highlight>
            </a:endParaRPr>
          </a:p>
          <a:p>
            <a:pPr indent="-228600" lvl="0" marL="457200" rtl="0" algn="r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ct val="80032"/>
              <a:buNone/>
            </a:pPr>
            <a:r>
              <a:rPr b="1" lang="it" sz="3498">
                <a:solidFill>
                  <a:srgbClr val="004A8F"/>
                </a:solidFill>
                <a:highlight>
                  <a:srgbClr val="FEFEFE"/>
                </a:highlight>
              </a:rPr>
              <a:t> 2</a:t>
            </a:r>
            <a:r>
              <a:rPr b="1" lang="it" sz="2800">
                <a:solidFill>
                  <a:srgbClr val="004A8F"/>
                </a:solidFill>
                <a:highlight>
                  <a:srgbClr val="FEFEFE"/>
                </a:highlight>
              </a:rPr>
              <a:t> Ridurre al minimo l'impatto ambientale</a:t>
            </a:r>
            <a:br>
              <a:rPr b="1" lang="it" sz="2800">
                <a:solidFill>
                  <a:srgbClr val="004A8F"/>
                </a:solidFill>
                <a:highlight>
                  <a:srgbClr val="FEFEFE"/>
                </a:highlight>
              </a:rPr>
            </a:br>
            <a:r>
              <a:rPr lang="it" sz="2800">
                <a:solidFill>
                  <a:srgbClr val="0A0A0A"/>
                </a:solidFill>
                <a:highlight>
                  <a:srgbClr val="FEFEFE"/>
                </a:highlight>
              </a:rPr>
              <a:t>Quali sono gli impatti? L'attività di pesca deve essere gestita con attenzione in modo che altre specie e habitat all'interno dell'ecosistema rimangano sani.</a:t>
            </a:r>
            <a:endParaRPr sz="2800">
              <a:solidFill>
                <a:srgbClr val="0A0A0A"/>
              </a:solidFill>
              <a:highlight>
                <a:srgbClr val="FEFEFE"/>
              </a:highlight>
            </a:endParaRPr>
          </a:p>
          <a:p>
            <a:pPr indent="-228600" lvl="0" marL="457200" rtl="0" algn="l">
              <a:spcBef>
                <a:spcPts val="0"/>
              </a:spcBef>
              <a:spcAft>
                <a:spcPts val="0"/>
              </a:spcAft>
              <a:buClr>
                <a:srgbClr val="0A0A0A"/>
              </a:buClr>
              <a:buSzPct val="63525"/>
              <a:buNone/>
            </a:pPr>
            <a:r>
              <a:rPr b="1" lang="it" sz="4407">
                <a:solidFill>
                  <a:srgbClr val="004A8F"/>
                </a:solidFill>
                <a:highlight>
                  <a:srgbClr val="FEFEFE"/>
                </a:highlight>
              </a:rPr>
              <a:t> 3</a:t>
            </a:r>
            <a:r>
              <a:rPr b="1" lang="it" sz="2800">
                <a:solidFill>
                  <a:srgbClr val="004A8F"/>
                </a:solidFill>
                <a:highlight>
                  <a:srgbClr val="FEFEFE"/>
                </a:highlight>
              </a:rPr>
              <a:t> Efficace gestione della pesca</a:t>
            </a:r>
            <a:br>
              <a:rPr b="1" lang="it" sz="2800">
                <a:solidFill>
                  <a:srgbClr val="004A8F"/>
                </a:solidFill>
                <a:highlight>
                  <a:srgbClr val="FEFEFE"/>
                </a:highlight>
              </a:rPr>
            </a:br>
            <a:r>
              <a:rPr lang="it" sz="2800">
                <a:solidFill>
                  <a:srgbClr val="0A0A0A"/>
                </a:solidFill>
                <a:highlight>
                  <a:srgbClr val="FEFEFE"/>
                </a:highlight>
              </a:rPr>
              <a:t>Le aziende della pesca sono ben gestite? Le attività di pesca certificate MSC devono essere conformi alle leggi in materia e essere in grado di adattarsi alle mutevoli circostanze ambientali.</a:t>
            </a:r>
            <a:endParaRPr sz="2800">
              <a:solidFill>
                <a:srgbClr val="0A0A0A"/>
              </a:solidFill>
              <a:highlight>
                <a:srgbClr val="FEFEFE"/>
              </a:highlight>
            </a:endParaRPr>
          </a:p>
          <a:p>
            <a:pPr indent="-512064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it" sz="2800">
                <a:solidFill>
                  <a:srgbClr val="0A0A0A"/>
                </a:solidFill>
                <a:highlight>
                  <a:srgbClr val="FEFEFE"/>
                </a:highlight>
              </a:rPr>
              <a:t>Watch video</a:t>
            </a:r>
            <a:endParaRPr sz="2800">
              <a:solidFill>
                <a:srgbClr val="0A0A0A"/>
              </a:solidFill>
              <a:highlight>
                <a:srgbClr val="FEFEFE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4705"/>
              <a:buFont typeface="Arial"/>
              <a:buNone/>
            </a:pPr>
            <a:r>
              <a:rPr b="1" lang="it" sz="1700">
                <a:solidFill>
                  <a:srgbClr val="FFFFFF"/>
                </a:solidFill>
                <a:highlight>
                  <a:srgbClr val="FEFEFE"/>
                </a:highlight>
              </a:rPr>
              <a:t>I 3 principi dello standard per le aziende di pesca</a:t>
            </a:r>
            <a:endParaRPr b="1" sz="1700">
              <a:solidFill>
                <a:srgbClr val="FFFFFF"/>
              </a:solidFill>
              <a:highlight>
                <a:srgbClr val="FEFEFE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b="1" lang="it" sz="1100">
                <a:solidFill>
                  <a:srgbClr val="FFFFFF"/>
                </a:solidFill>
                <a:highlight>
                  <a:srgbClr val="FEFEFE"/>
                </a:highlight>
              </a:rPr>
              <a:t>10:15</a:t>
            </a:r>
            <a:endParaRPr b="1" sz="1100">
              <a:solidFill>
                <a:srgbClr val="FFFFFF"/>
              </a:solidFill>
              <a:highlight>
                <a:srgbClr val="FEFEFE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231125" y="55575"/>
            <a:ext cx="8520600" cy="85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ANIMALI MARINI CHE FANNO PARTE DELLA STESSA FAMIGLIA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0" y="1206200"/>
            <a:ext cx="8832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it" sz="2100">
                <a:solidFill>
                  <a:srgbClr val="000000"/>
                </a:solidFill>
              </a:rPr>
              <a:t>QUESTI TRE ANIMALI FANNO TUTTI PARTE DELLA STESSA FAMIGLIA</a:t>
            </a:r>
            <a:r>
              <a:rPr lang="it">
                <a:solidFill>
                  <a:srgbClr val="000000"/>
                </a:solidFill>
              </a:rPr>
              <a:t>  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699325"/>
            <a:ext cx="3263381" cy="244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3375" y="2699325"/>
            <a:ext cx="3478224" cy="24441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1575" y="2699325"/>
            <a:ext cx="2806775" cy="244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243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Quanto spazio occupa l’oceano atlantico? cosa ospita?</a:t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244550" y="1275797"/>
            <a:ext cx="8520600" cy="129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it" sz="1700">
                <a:solidFill>
                  <a:srgbClr val="222222"/>
                </a:solidFill>
                <a:highlight>
                  <a:srgbClr val="F7F9F9"/>
                </a:highlight>
                <a:latin typeface="Merriweather"/>
                <a:ea typeface="Merriweather"/>
                <a:cs typeface="Merriweather"/>
                <a:sym typeface="Merriweather"/>
              </a:rPr>
              <a:t>L'Oceano Atlantico è esteso e rappresenta circa il 29% delle acque oceaniche mondiali. Ospita una grande varietà di piante acquatiche e animali marini, sia vertebrati che invertebrati. </a:t>
            </a:r>
            <a:endParaRPr b="1" sz="2500"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3600" y="2887350"/>
            <a:ext cx="4391450" cy="225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attenzione agli animali pericolosi! </a:t>
            </a:r>
            <a:endParaRPr/>
          </a:p>
        </p:txBody>
      </p:sp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it"/>
              <a:t>Cugini tropicali degli scorfani (che sono pure debolmente velenosi) il pesce pietra ed il pesce scorpione sono tra i pesci più pericolosi.C’è anche il pesce leone ed alcune meduse.Questi sono alcuni degli animali peric</a:t>
            </a:r>
            <a:endParaRPr/>
          </a:p>
        </p:txBody>
      </p:sp>
      <p:pic>
        <p:nvPicPr>
          <p:cNvPr id="101" name="Google Shape;101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350175"/>
            <a:ext cx="3478248" cy="2793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8250" y="2350175"/>
            <a:ext cx="3142503" cy="2793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20750" y="2350175"/>
            <a:ext cx="2523250" cy="279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